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19.jpg>
</file>

<file path=ppt/media/image2.jpg>
</file>

<file path=ppt/media/image20.jpg>
</file>

<file path=ppt/media/image21.jp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Richard begins presentation.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345e7ec40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345e7ec40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0345e7ec40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0345e7ec40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0345e7ec40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0345e7ec40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West Palm Beach, Ft. Lauderdale, Miami, Fort Myers (west)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0345e7ec40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0345e7ec40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fc44f039f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fc44f039f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Richard explains the world impact.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0277872a7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0277872a7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Richard summarizes our project and fields any questions if necessary.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fc44f039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fc44f039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alphabetical order, our team consisted of Kashyap who was responsible for creating our database and cleaning data. Dylan created complex map visualizations to display the real world impact of rising sea levels. Uma handled our machine learning models and tableau visualizations. Richard was in charge of Github, code review, and storytelling.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c44f039f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c44f039f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Richard explains purpose then passes to Kashyap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c44f039f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c44f039f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Used Kaggle in order to find two datasets (the Global Sea Level Data and the Sea Ice Extent Data)</a:t>
            </a:r>
            <a:endParaRPr/>
          </a:p>
          <a:p>
            <a:pPr indent="-298450" lvl="0" marL="457200" rtl="0" algn="l">
              <a:spcBef>
                <a:spcPts val="0"/>
              </a:spcBef>
              <a:spcAft>
                <a:spcPts val="0"/>
              </a:spcAft>
              <a:buSzPts val="1100"/>
              <a:buChar char="-"/>
            </a:pPr>
            <a:r>
              <a:rPr lang="en"/>
              <a:t>For the Global Sea Level Data, the two relevant columns we were interested in were the TWO, and the GMSL_GIA</a:t>
            </a:r>
            <a:endParaRPr/>
          </a:p>
          <a:p>
            <a:pPr indent="-298450" lvl="0" marL="457200" rtl="0" algn="l">
              <a:spcBef>
                <a:spcPts val="0"/>
              </a:spcBef>
              <a:spcAft>
                <a:spcPts val="0"/>
              </a:spcAft>
              <a:buSzPts val="1100"/>
              <a:buChar char="-"/>
            </a:pPr>
            <a:r>
              <a:rPr lang="en"/>
              <a:t>The Global Isostatic Adjustment is a way to adjust the GMSL based on geophysical </a:t>
            </a:r>
            <a:r>
              <a:rPr lang="en"/>
              <a:t>phenomena</a:t>
            </a:r>
            <a:r>
              <a:rPr lang="en"/>
              <a:t> leading to the movement of land/continental ice sheets (chose this one because we felt it was more accurate) </a:t>
            </a:r>
            <a:endParaRPr/>
          </a:p>
          <a:p>
            <a:pPr indent="-298450" lvl="0" marL="457200" rtl="0" algn="l">
              <a:spcBef>
                <a:spcPts val="0"/>
              </a:spcBef>
              <a:spcAft>
                <a:spcPts val="0"/>
              </a:spcAft>
              <a:buSzPts val="1100"/>
              <a:buChar char="-"/>
            </a:pPr>
            <a:r>
              <a:rPr lang="en"/>
              <a:t>For the Sea Ice Extent, the two relevant columns we were </a:t>
            </a:r>
            <a:r>
              <a:rPr lang="en"/>
              <a:t>interested</a:t>
            </a:r>
            <a:r>
              <a:rPr lang="en"/>
              <a:t> in were the Hemisphere and Extent columns</a:t>
            </a:r>
            <a:endParaRPr/>
          </a:p>
          <a:p>
            <a:pPr indent="-298450" lvl="0" marL="457200" rtl="0" algn="l">
              <a:spcBef>
                <a:spcPts val="0"/>
              </a:spcBef>
              <a:spcAft>
                <a:spcPts val="0"/>
              </a:spcAft>
              <a:buSzPts val="1100"/>
              <a:buChar char="-"/>
            </a:pPr>
            <a:r>
              <a:rPr lang="en"/>
              <a:t>Looking at </a:t>
            </a:r>
            <a:r>
              <a:rPr lang="en"/>
              <a:t>northern</a:t>
            </a:r>
            <a:r>
              <a:rPr lang="en"/>
              <a:t> hemisphere specifically because southern hemisphere had really consistent data and  75% of the world’s population is in the northern hemisphere. </a:t>
            </a:r>
            <a:endParaRPr/>
          </a:p>
          <a:p>
            <a:pPr indent="-298450" lvl="0" marL="457200" rtl="0" algn="l">
              <a:spcBef>
                <a:spcPts val="0"/>
              </a:spcBef>
              <a:spcAft>
                <a:spcPts val="0"/>
              </a:spcAft>
              <a:buSzPts val="1100"/>
              <a:buChar char="-"/>
            </a:pPr>
            <a:r>
              <a:rPr lang="en"/>
              <a:t>Ice extent is the area covered by some amount of ice </a:t>
            </a:r>
            <a:endParaRPr/>
          </a:p>
          <a:p>
            <a:pPr indent="0" lvl="0" marL="45720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c44f039f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c44f039f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used PostGreSQL because it was the </a:t>
            </a:r>
            <a:r>
              <a:rPr lang="en"/>
              <a:t>most straightforward way to get a database with the relevant information we wanted</a:t>
            </a:r>
            <a:endParaRPr/>
          </a:p>
          <a:p>
            <a:pPr indent="-298450" lvl="0" marL="457200" rtl="0" algn="l">
              <a:spcBef>
                <a:spcPts val="0"/>
              </a:spcBef>
              <a:spcAft>
                <a:spcPts val="0"/>
              </a:spcAft>
              <a:buSzPts val="1100"/>
              <a:buChar char="-"/>
            </a:pPr>
            <a:r>
              <a:rPr lang="en"/>
              <a:t>We merged both the previous databases on the Year column </a:t>
            </a:r>
            <a:endParaRPr/>
          </a:p>
          <a:p>
            <a:pPr indent="-298450" lvl="0" marL="457200" rtl="0" algn="l">
              <a:spcBef>
                <a:spcPts val="0"/>
              </a:spcBef>
              <a:spcAft>
                <a:spcPts val="0"/>
              </a:spcAft>
              <a:buSzPts val="1100"/>
              <a:buChar char="-"/>
            </a:pPr>
            <a:r>
              <a:rPr lang="en"/>
              <a:t>This was a problem as there were multiple entries for each year and one database started in 1978 while another started at 1993</a:t>
            </a:r>
            <a:endParaRPr/>
          </a:p>
          <a:p>
            <a:pPr indent="-298450" lvl="0" marL="457200" rtl="0" algn="l">
              <a:spcBef>
                <a:spcPts val="0"/>
              </a:spcBef>
              <a:spcAft>
                <a:spcPts val="0"/>
              </a:spcAft>
              <a:buSzPts val="1100"/>
              <a:buChar char="-"/>
            </a:pPr>
            <a:r>
              <a:rPr lang="en"/>
              <a:t>In order to get around this, we averaged the relevant values for the year so we had one entry per year and only merged on years that had gmsl_gia AND extent data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fc44f039f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fc44f039f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Uma explains our learning model and why we chose it.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c44f039f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c44f039f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202124"/>
              </a:buClr>
              <a:buSzPts val="1200"/>
              <a:buFont typeface="Roboto"/>
              <a:buChar char="-"/>
            </a:pPr>
            <a:r>
              <a:rPr lang="en" sz="1200">
                <a:solidFill>
                  <a:srgbClr val="202124"/>
                </a:solidFill>
                <a:highlight>
                  <a:srgbClr val="FFFFFF"/>
                </a:highlight>
                <a:latin typeface="Roboto"/>
                <a:ea typeface="Roboto"/>
                <a:cs typeface="Roboto"/>
                <a:sym typeface="Roboto"/>
              </a:rPr>
              <a:t>Intercept is y-value when the x-value is 0 - This means that when seaice(X) becomes zero - sea levels (y) will rise by 459.262 mm, 18 inches or .46 meters on an average  - The dramatic impacts of this will be </a:t>
            </a:r>
            <a:r>
              <a:rPr lang="en" sz="1200">
                <a:solidFill>
                  <a:srgbClr val="202124"/>
                </a:solidFill>
                <a:highlight>
                  <a:srgbClr val="FFFFFF"/>
                </a:highlight>
                <a:latin typeface="Roboto"/>
                <a:ea typeface="Roboto"/>
                <a:cs typeface="Roboto"/>
                <a:sym typeface="Roboto"/>
              </a:rPr>
              <a:t>explained</a:t>
            </a:r>
            <a:r>
              <a:rPr lang="en" sz="1200">
                <a:solidFill>
                  <a:srgbClr val="202124"/>
                </a:solidFill>
                <a:highlight>
                  <a:srgbClr val="FFFFFF"/>
                </a:highlight>
                <a:latin typeface="Roboto"/>
                <a:ea typeface="Roboto"/>
                <a:cs typeface="Roboto"/>
                <a:sym typeface="Roboto"/>
              </a:rPr>
              <a:t> by Dylan in the coming slides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200">
              <a:solidFill>
                <a:srgbClr val="202124"/>
              </a:solidFill>
              <a:highlight>
                <a:srgbClr val="FFFFFF"/>
              </a:highlight>
              <a:latin typeface="Roboto"/>
              <a:ea typeface="Roboto"/>
              <a:cs typeface="Roboto"/>
              <a:sym typeface="Roboto"/>
            </a:endParaRPr>
          </a:p>
          <a:p>
            <a:pPr indent="-314325" lvl="0" marL="457200" rtl="0" algn="l">
              <a:spcBef>
                <a:spcPts val="0"/>
              </a:spcBef>
              <a:spcAft>
                <a:spcPts val="0"/>
              </a:spcAft>
              <a:buClr>
                <a:srgbClr val="333333"/>
              </a:buClr>
              <a:buSzPts val="1350"/>
              <a:buChar char="-"/>
            </a:pPr>
            <a:r>
              <a:rPr lang="en" sz="1350">
                <a:solidFill>
                  <a:srgbClr val="333333"/>
                </a:solidFill>
              </a:rPr>
              <a:t>The lesser the ‘p’ value the more significant is the variable.</a:t>
            </a:r>
            <a:endParaRPr sz="1350">
              <a:solidFill>
                <a:srgbClr val="333333"/>
              </a:solidFill>
            </a:endParaRPr>
          </a:p>
          <a:p>
            <a:pPr indent="0" lvl="0" marL="0" rtl="0" algn="l">
              <a:spcBef>
                <a:spcPts val="0"/>
              </a:spcBef>
              <a:spcAft>
                <a:spcPts val="0"/>
              </a:spcAft>
              <a:buNone/>
            </a:pPr>
            <a:r>
              <a:t/>
            </a:r>
            <a:endParaRPr sz="1350">
              <a:solidFill>
                <a:srgbClr val="333333"/>
              </a:solidFill>
            </a:endParaRPr>
          </a:p>
          <a:p>
            <a:pPr indent="-304800" lvl="0" marL="457200" rtl="0" algn="l">
              <a:spcBef>
                <a:spcPts val="0"/>
              </a:spcBef>
              <a:spcAft>
                <a:spcPts val="0"/>
              </a:spcAft>
              <a:buClr>
                <a:srgbClr val="202124"/>
              </a:buClr>
              <a:buSzPts val="1200"/>
              <a:buFont typeface="Roboto"/>
              <a:buChar char="-"/>
            </a:pPr>
            <a:r>
              <a:rPr lang="en" sz="1200">
                <a:solidFill>
                  <a:srgbClr val="202124"/>
                </a:solidFill>
                <a:highlight>
                  <a:srgbClr val="FFFFFF"/>
                </a:highlight>
                <a:latin typeface="Roboto"/>
                <a:ea typeface="Roboto"/>
                <a:cs typeface="Roboto"/>
                <a:sym typeface="Roboto"/>
              </a:rPr>
              <a:t>coefficients are </a:t>
            </a:r>
            <a:r>
              <a:rPr b="1" lang="en" sz="1200">
                <a:solidFill>
                  <a:srgbClr val="202124"/>
                </a:solidFill>
                <a:highlight>
                  <a:srgbClr val="FFFFFF"/>
                </a:highlight>
                <a:latin typeface="Roboto"/>
                <a:ea typeface="Roboto"/>
                <a:cs typeface="Roboto"/>
                <a:sym typeface="Roboto"/>
              </a:rPr>
              <a:t>the values that multiply the predictor values</a:t>
            </a:r>
            <a:r>
              <a:rPr lang="en" sz="1200">
                <a:solidFill>
                  <a:srgbClr val="202124"/>
                </a:solidFill>
                <a:highlight>
                  <a:srgbClr val="FFFFFF"/>
                </a:highlight>
                <a:latin typeface="Roboto"/>
                <a:ea typeface="Roboto"/>
                <a:cs typeface="Roboto"/>
                <a:sym typeface="Roboto"/>
              </a:rPr>
              <a:t>. ... The sign of each coefficient indicates the direction of the relationship between a predictor variable and the response variable. A positive sign indicates that as the predictor variable increases, the response variable also increases.</a:t>
            </a:r>
            <a:endParaRPr sz="1200">
              <a:solidFill>
                <a:srgbClr val="20212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150">
              <a:solidFill>
                <a:srgbClr val="333333"/>
              </a:solidFill>
            </a:endParaRPr>
          </a:p>
          <a:p>
            <a:pPr indent="-292100" lvl="0" marL="457200" rtl="0" algn="l">
              <a:spcBef>
                <a:spcPts val="0"/>
              </a:spcBef>
              <a:spcAft>
                <a:spcPts val="0"/>
              </a:spcAft>
              <a:buClr>
                <a:srgbClr val="202124"/>
              </a:buClr>
              <a:buSzPts val="1000"/>
              <a:buFont typeface="Roboto"/>
              <a:buChar char="-"/>
            </a:pPr>
            <a:r>
              <a:rPr lang="en" sz="1150">
                <a:solidFill>
                  <a:srgbClr val="333333"/>
                </a:solidFill>
              </a:rPr>
              <a:t>R squared value indicates how much variation is captured by the model. R2 closer to 1 indicates that the model explains the large value of the variance of the model and hence a good fit</a:t>
            </a:r>
            <a:endParaRPr sz="10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150">
              <a:solidFill>
                <a:srgbClr val="333333"/>
              </a:solidFill>
            </a:endParaRPr>
          </a:p>
          <a:p>
            <a:pPr indent="-301625" lvl="0" marL="457200" rtl="0" algn="just">
              <a:lnSpc>
                <a:spcPct val="115000"/>
              </a:lnSpc>
              <a:spcBef>
                <a:spcPts val="1200"/>
              </a:spcBef>
              <a:spcAft>
                <a:spcPts val="0"/>
              </a:spcAft>
              <a:buClr>
                <a:srgbClr val="333333"/>
              </a:buClr>
              <a:buSzPts val="1150"/>
              <a:buChar char="-"/>
            </a:pPr>
            <a:r>
              <a:rPr lang="en" sz="1350">
                <a:solidFill>
                  <a:srgbClr val="333333"/>
                </a:solidFill>
                <a:highlight>
                  <a:srgbClr val="FFFFFF"/>
                </a:highlight>
              </a:rPr>
              <a:t>We can answer this using F stats. This defines the collective effect of all predictor variables on the response variable. In this model, F=123.7 is far greater than 1, and so it can be concluded that there is a relationship between predictor and response variable.</a:t>
            </a:r>
            <a:endParaRPr sz="1350">
              <a:solidFill>
                <a:srgbClr val="333333"/>
              </a:solidFill>
              <a:highlight>
                <a:srgbClr val="FFFFFF"/>
              </a:highlight>
            </a:endParaRPr>
          </a:p>
          <a:p>
            <a:pPr indent="0" lvl="0" marL="0" rtl="0" algn="l">
              <a:spcBef>
                <a:spcPts val="800"/>
              </a:spcBef>
              <a:spcAft>
                <a:spcPts val="0"/>
              </a:spcAft>
              <a:buNone/>
            </a:pPr>
            <a:r>
              <a:t/>
            </a:r>
            <a:endParaRPr sz="1150">
              <a:solidFill>
                <a:srgbClr val="333333"/>
              </a:solidFill>
            </a:endParaRPr>
          </a:p>
          <a:p>
            <a:pPr indent="0" lvl="0" marL="0" rtl="0" algn="l">
              <a:spcBef>
                <a:spcPts val="0"/>
              </a:spcBef>
              <a:spcAft>
                <a:spcPts val="0"/>
              </a:spcAft>
              <a:buNone/>
            </a:pPr>
            <a:r>
              <a:t/>
            </a:r>
            <a:endParaRPr b="1" sz="1000">
              <a:solidFill>
                <a:srgbClr val="202124"/>
              </a:solidFill>
              <a:highlight>
                <a:srgbClr val="FFFFFF"/>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345e7ec4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345e7ec4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National Oceanic and Atmospheric Administration. Mapped 5 of the most at-risk cities on the US east coast. Many other factors will contribute such as temperature of water causing expansion/access to waterways determining flood zones. Rough model.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0345e7ec4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0345e7ec4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jp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3914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The Impact of Climate Change</a:t>
            </a:r>
            <a:endParaRPr b="1">
              <a:solidFill>
                <a:schemeClr val="lt2"/>
              </a:solidFill>
            </a:endParaRPr>
          </a:p>
        </p:txBody>
      </p:sp>
      <p:sp>
        <p:nvSpPr>
          <p:cNvPr id="135" name="Google Shape;135;p13"/>
          <p:cNvSpPr txBox="1"/>
          <p:nvPr>
            <p:ph idx="1" type="subTitle"/>
          </p:nvPr>
        </p:nvSpPr>
        <p:spPr>
          <a:xfrm>
            <a:off x="5083950" y="3924925"/>
            <a:ext cx="3470700" cy="506100"/>
          </a:xfrm>
          <a:prstGeom prst="rect">
            <a:avLst/>
          </a:prstGeom>
          <a:solidFill>
            <a:schemeClr val="lt2"/>
          </a:solidFill>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solidFill>
                  <a:schemeClr val="accent1"/>
                </a:solidFill>
              </a:rPr>
              <a:t>Threat of mass destruction from rising sea levels</a:t>
            </a:r>
            <a:endParaRPr b="1">
              <a:solidFill>
                <a:schemeClr val="accent1"/>
              </a:solidFill>
            </a:endParaRPr>
          </a:p>
        </p:txBody>
      </p:sp>
      <p:sp>
        <p:nvSpPr>
          <p:cNvPr id="136" name="Google Shape;136;p13"/>
          <p:cNvSpPr txBox="1"/>
          <p:nvPr/>
        </p:nvSpPr>
        <p:spPr>
          <a:xfrm>
            <a:off x="270450" y="4641225"/>
            <a:ext cx="546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Lato"/>
                <a:ea typeface="Lato"/>
                <a:cs typeface="Lato"/>
                <a:sym typeface="Lato"/>
              </a:rPr>
              <a:t>By: Kashyap Bagare, Dylan McCullor, Uma Sivakumar, Richard Ybarra</a:t>
            </a:r>
            <a:endParaRPr sz="12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97500" y="385400"/>
            <a:ext cx="7038900" cy="5433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2"/>
                </a:solidFill>
              </a:rPr>
              <a:t>Virginia Beach</a:t>
            </a:r>
            <a:endParaRPr b="1">
              <a:solidFill>
                <a:schemeClr val="lt2"/>
              </a:solidFill>
            </a:endParaRPr>
          </a:p>
        </p:txBody>
      </p:sp>
      <p:pic>
        <p:nvPicPr>
          <p:cNvPr id="196" name="Google Shape;196;p22"/>
          <p:cNvPicPr preferRelativeResize="0"/>
          <p:nvPr/>
        </p:nvPicPr>
        <p:blipFill>
          <a:blip r:embed="rId3">
            <a:alphaModFix/>
          </a:blip>
          <a:stretch>
            <a:fillRect/>
          </a:stretch>
        </p:blipFill>
        <p:spPr>
          <a:xfrm>
            <a:off x="3043950" y="1135575"/>
            <a:ext cx="3694351" cy="3694351"/>
          </a:xfrm>
          <a:prstGeom prst="rect">
            <a:avLst/>
          </a:prstGeom>
          <a:noFill/>
          <a:ln>
            <a:noFill/>
          </a:ln>
        </p:spPr>
      </p:pic>
      <p:pic>
        <p:nvPicPr>
          <p:cNvPr id="197" name="Google Shape;197;p22"/>
          <p:cNvPicPr preferRelativeResize="0"/>
          <p:nvPr/>
        </p:nvPicPr>
        <p:blipFill>
          <a:blip r:embed="rId4">
            <a:alphaModFix/>
          </a:blip>
          <a:stretch>
            <a:fillRect/>
          </a:stretch>
        </p:blipFill>
        <p:spPr>
          <a:xfrm>
            <a:off x="778650" y="2220075"/>
            <a:ext cx="1258700" cy="1519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97500" y="393750"/>
            <a:ext cx="7038900" cy="4788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2"/>
                </a:solidFill>
              </a:rPr>
              <a:t>Charleston</a:t>
            </a:r>
            <a:endParaRPr b="1">
              <a:solidFill>
                <a:schemeClr val="lt2"/>
              </a:solidFill>
            </a:endParaRPr>
          </a:p>
        </p:txBody>
      </p:sp>
      <p:pic>
        <p:nvPicPr>
          <p:cNvPr id="203" name="Google Shape;203;p23"/>
          <p:cNvPicPr preferRelativeResize="0"/>
          <p:nvPr/>
        </p:nvPicPr>
        <p:blipFill>
          <a:blip r:embed="rId3">
            <a:alphaModFix/>
          </a:blip>
          <a:stretch>
            <a:fillRect/>
          </a:stretch>
        </p:blipFill>
        <p:spPr>
          <a:xfrm>
            <a:off x="2893675" y="1052075"/>
            <a:ext cx="3853000" cy="3853000"/>
          </a:xfrm>
          <a:prstGeom prst="rect">
            <a:avLst/>
          </a:prstGeom>
          <a:noFill/>
          <a:ln>
            <a:noFill/>
          </a:ln>
        </p:spPr>
      </p:pic>
      <p:pic>
        <p:nvPicPr>
          <p:cNvPr id="204" name="Google Shape;204;p23"/>
          <p:cNvPicPr preferRelativeResize="0"/>
          <p:nvPr/>
        </p:nvPicPr>
        <p:blipFill>
          <a:blip r:embed="rId4">
            <a:alphaModFix/>
          </a:blip>
          <a:stretch>
            <a:fillRect/>
          </a:stretch>
        </p:blipFill>
        <p:spPr>
          <a:xfrm>
            <a:off x="818425" y="2168913"/>
            <a:ext cx="1341250" cy="1619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1239050" y="393750"/>
            <a:ext cx="7038900" cy="5079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2"/>
                </a:solidFill>
              </a:rPr>
              <a:t>Southern Florida</a:t>
            </a:r>
            <a:endParaRPr b="1">
              <a:solidFill>
                <a:schemeClr val="lt2"/>
              </a:solidFill>
            </a:endParaRPr>
          </a:p>
        </p:txBody>
      </p:sp>
      <p:pic>
        <p:nvPicPr>
          <p:cNvPr id="210" name="Google Shape;210;p24"/>
          <p:cNvPicPr preferRelativeResize="0"/>
          <p:nvPr/>
        </p:nvPicPr>
        <p:blipFill>
          <a:blip r:embed="rId3">
            <a:alphaModFix/>
          </a:blip>
          <a:stretch>
            <a:fillRect/>
          </a:stretch>
        </p:blipFill>
        <p:spPr>
          <a:xfrm>
            <a:off x="2509575" y="960100"/>
            <a:ext cx="3849400" cy="3849400"/>
          </a:xfrm>
          <a:prstGeom prst="rect">
            <a:avLst/>
          </a:prstGeom>
          <a:noFill/>
          <a:ln>
            <a:noFill/>
          </a:ln>
        </p:spPr>
      </p:pic>
      <p:pic>
        <p:nvPicPr>
          <p:cNvPr id="211" name="Google Shape;211;p24"/>
          <p:cNvPicPr preferRelativeResize="0"/>
          <p:nvPr/>
        </p:nvPicPr>
        <p:blipFill>
          <a:blip r:embed="rId4">
            <a:alphaModFix/>
          </a:blip>
          <a:stretch>
            <a:fillRect/>
          </a:stretch>
        </p:blipFill>
        <p:spPr>
          <a:xfrm>
            <a:off x="576250" y="2179850"/>
            <a:ext cx="1313600" cy="1585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1297500" y="393750"/>
            <a:ext cx="7038900" cy="5400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2"/>
                </a:solidFill>
              </a:rPr>
              <a:t>New Orleans</a:t>
            </a:r>
            <a:endParaRPr b="1">
              <a:solidFill>
                <a:schemeClr val="lt2"/>
              </a:solidFill>
            </a:endParaRPr>
          </a:p>
        </p:txBody>
      </p:sp>
      <p:pic>
        <p:nvPicPr>
          <p:cNvPr id="217" name="Google Shape;217;p25"/>
          <p:cNvPicPr preferRelativeResize="0"/>
          <p:nvPr/>
        </p:nvPicPr>
        <p:blipFill>
          <a:blip r:embed="rId3">
            <a:alphaModFix/>
          </a:blip>
          <a:stretch>
            <a:fillRect/>
          </a:stretch>
        </p:blipFill>
        <p:spPr>
          <a:xfrm>
            <a:off x="2716475" y="1043850"/>
            <a:ext cx="3777848" cy="3777848"/>
          </a:xfrm>
          <a:prstGeom prst="rect">
            <a:avLst/>
          </a:prstGeom>
          <a:noFill/>
          <a:ln>
            <a:noFill/>
          </a:ln>
        </p:spPr>
      </p:pic>
      <p:pic>
        <p:nvPicPr>
          <p:cNvPr id="218" name="Google Shape;218;p25"/>
          <p:cNvPicPr preferRelativeResize="0"/>
          <p:nvPr/>
        </p:nvPicPr>
        <p:blipFill>
          <a:blip r:embed="rId4">
            <a:alphaModFix/>
          </a:blip>
          <a:stretch>
            <a:fillRect/>
          </a:stretch>
        </p:blipFill>
        <p:spPr>
          <a:xfrm>
            <a:off x="693150" y="2118950"/>
            <a:ext cx="1348150" cy="1627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2" name="Shape 222"/>
        <p:cNvGrpSpPr/>
        <p:nvPr/>
      </p:nvGrpSpPr>
      <p:grpSpPr>
        <a:xfrm>
          <a:off x="0" y="0"/>
          <a:ext cx="0" cy="0"/>
          <a:chOff x="0" y="0"/>
          <a:chExt cx="0" cy="0"/>
        </a:xfrm>
      </p:grpSpPr>
      <p:sp>
        <p:nvSpPr>
          <p:cNvPr id="223" name="Google Shape;223;p26"/>
          <p:cNvSpPr txBox="1"/>
          <p:nvPr>
            <p:ph type="title"/>
          </p:nvPr>
        </p:nvSpPr>
        <p:spPr>
          <a:xfrm>
            <a:off x="1297500" y="393750"/>
            <a:ext cx="7038900" cy="5334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World impact</a:t>
            </a:r>
            <a:endParaRPr b="1">
              <a:solidFill>
                <a:schemeClr val="lt2"/>
              </a:solidFill>
            </a:endParaRPr>
          </a:p>
        </p:txBody>
      </p:sp>
      <p:sp>
        <p:nvSpPr>
          <p:cNvPr id="224" name="Google Shape;224;p26"/>
          <p:cNvSpPr txBox="1"/>
          <p:nvPr>
            <p:ph idx="1" type="body"/>
          </p:nvPr>
        </p:nvSpPr>
        <p:spPr>
          <a:xfrm>
            <a:off x="1297500" y="1643750"/>
            <a:ext cx="7038900" cy="2215200"/>
          </a:xfrm>
          <a:prstGeom prst="rect">
            <a:avLst/>
          </a:prstGeom>
          <a:solidFill>
            <a:schemeClr val="lt2"/>
          </a:solidFill>
        </p:spPr>
        <p:txBody>
          <a:bodyPr anchorCtr="0" anchor="t" bIns="91425" lIns="91425" spcFirstLastPara="1" rIns="91425" wrap="square" tIns="91425">
            <a:normAutofit/>
          </a:bodyPr>
          <a:lstStyle/>
          <a:p>
            <a:pPr indent="0" lvl="0" marL="457200" rtl="0" algn="l">
              <a:spcBef>
                <a:spcPts val="0"/>
              </a:spcBef>
              <a:spcAft>
                <a:spcPts val="0"/>
              </a:spcAft>
              <a:buNone/>
            </a:pPr>
            <a:r>
              <a:rPr lang="en">
                <a:solidFill>
                  <a:schemeClr val="accent1"/>
                </a:solidFill>
              </a:rPr>
              <a:t>Human Impact</a:t>
            </a:r>
            <a:endParaRPr>
              <a:solidFill>
                <a:schemeClr val="accent1"/>
              </a:solidFill>
            </a:endParaRPr>
          </a:p>
          <a:p>
            <a:pPr indent="-311150" lvl="0" marL="457200" rtl="0" algn="l">
              <a:spcBef>
                <a:spcPts val="1200"/>
              </a:spcBef>
              <a:spcAft>
                <a:spcPts val="0"/>
              </a:spcAft>
              <a:buClr>
                <a:schemeClr val="accent1"/>
              </a:buClr>
              <a:buSzPts val="1300"/>
              <a:buChar char="●"/>
            </a:pPr>
            <a:r>
              <a:rPr lang="en">
                <a:solidFill>
                  <a:schemeClr val="accent1"/>
                </a:solidFill>
              </a:rPr>
              <a:t>87% of the world population lives in the northern hemisphere</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40% of the world population live within 63 miles of a coast.</a:t>
            </a:r>
            <a:endParaRPr>
              <a:solidFill>
                <a:schemeClr val="accent1"/>
              </a:solidFill>
            </a:endParaRPr>
          </a:p>
          <a:p>
            <a:pPr indent="0" lvl="0" marL="457200" rtl="0" algn="l">
              <a:spcBef>
                <a:spcPts val="1200"/>
              </a:spcBef>
              <a:spcAft>
                <a:spcPts val="0"/>
              </a:spcAft>
              <a:buNone/>
            </a:pPr>
            <a:r>
              <a:rPr lang="en">
                <a:solidFill>
                  <a:schemeClr val="accent1"/>
                </a:solidFill>
              </a:rPr>
              <a:t>Sea Impact</a:t>
            </a:r>
            <a:endParaRPr>
              <a:solidFill>
                <a:schemeClr val="accent1"/>
              </a:solidFill>
            </a:endParaRPr>
          </a:p>
          <a:p>
            <a:pPr indent="-311150" lvl="0" marL="457200" rtl="0" algn="l">
              <a:spcBef>
                <a:spcPts val="1200"/>
              </a:spcBef>
              <a:spcAft>
                <a:spcPts val="0"/>
              </a:spcAft>
              <a:buClr>
                <a:schemeClr val="accent1"/>
              </a:buClr>
              <a:buSzPts val="1300"/>
              <a:buChar char="●"/>
            </a:pPr>
            <a:r>
              <a:rPr lang="en">
                <a:solidFill>
                  <a:schemeClr val="accent1"/>
                </a:solidFill>
              </a:rPr>
              <a:t>Changing water flow</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Shrinking fish</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Increased </a:t>
            </a:r>
            <a:r>
              <a:rPr lang="en">
                <a:solidFill>
                  <a:schemeClr val="accent1"/>
                </a:solidFill>
              </a:rPr>
              <a:t>parasite</a:t>
            </a:r>
            <a:r>
              <a:rPr lang="en">
                <a:solidFill>
                  <a:schemeClr val="accent1"/>
                </a:solidFill>
              </a:rPr>
              <a:t> population</a:t>
            </a:r>
            <a:endParaRPr>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8" name="Shape 228"/>
        <p:cNvGrpSpPr/>
        <p:nvPr/>
      </p:nvGrpSpPr>
      <p:grpSpPr>
        <a:xfrm>
          <a:off x="0" y="0"/>
          <a:ext cx="0" cy="0"/>
          <a:chOff x="0" y="0"/>
          <a:chExt cx="0" cy="0"/>
        </a:xfrm>
      </p:grpSpPr>
      <p:sp>
        <p:nvSpPr>
          <p:cNvPr id="229" name="Google Shape;229;p27"/>
          <p:cNvSpPr txBox="1"/>
          <p:nvPr>
            <p:ph type="title"/>
          </p:nvPr>
        </p:nvSpPr>
        <p:spPr>
          <a:xfrm>
            <a:off x="1297500" y="393750"/>
            <a:ext cx="7038900" cy="5334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Summary</a:t>
            </a:r>
            <a:endParaRPr b="1">
              <a:solidFill>
                <a:schemeClr val="lt2"/>
              </a:solidFill>
            </a:endParaRPr>
          </a:p>
        </p:txBody>
      </p:sp>
      <p:sp>
        <p:nvSpPr>
          <p:cNvPr id="230" name="Google Shape;230;p27"/>
          <p:cNvSpPr txBox="1"/>
          <p:nvPr>
            <p:ph idx="1" type="body"/>
          </p:nvPr>
        </p:nvSpPr>
        <p:spPr>
          <a:xfrm>
            <a:off x="1297500" y="1567550"/>
            <a:ext cx="7038900" cy="914100"/>
          </a:xfrm>
          <a:prstGeom prst="rect">
            <a:avLst/>
          </a:prstGeom>
          <a:solidFill>
            <a:schemeClr val="lt2"/>
          </a:solidFill>
        </p:spPr>
        <p:txBody>
          <a:bodyPr anchorCtr="0" anchor="t" bIns="91425" lIns="91425" spcFirstLastPara="1" rIns="91425" wrap="square" tIns="91425">
            <a:normAutofit/>
          </a:bodyPr>
          <a:lstStyle/>
          <a:p>
            <a:pPr indent="-311150" lvl="0" marL="457200" rtl="0" algn="l">
              <a:spcBef>
                <a:spcPts val="0"/>
              </a:spcBef>
              <a:spcAft>
                <a:spcPts val="0"/>
              </a:spcAft>
              <a:buClr>
                <a:schemeClr val="accent1"/>
              </a:buClr>
              <a:buSzPts val="1300"/>
              <a:buChar char="●"/>
            </a:pPr>
            <a:r>
              <a:rPr lang="en">
                <a:solidFill>
                  <a:schemeClr val="accent1"/>
                </a:solidFill>
              </a:rPr>
              <a:t>Sea ice is melting at an increasing rate</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Sea level is rising rapidly as sea ice melts</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Many coastal cities will be in danger if the trend continues</a:t>
            </a:r>
            <a:endParaRPr>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5247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Introduction</a:t>
            </a:r>
            <a:endParaRPr b="1">
              <a:solidFill>
                <a:schemeClr val="lt2"/>
              </a:solidFill>
            </a:endParaRPr>
          </a:p>
        </p:txBody>
      </p:sp>
      <p:sp>
        <p:nvSpPr>
          <p:cNvPr id="142" name="Google Shape;142;p14"/>
          <p:cNvSpPr txBox="1"/>
          <p:nvPr>
            <p:ph idx="1" type="body"/>
          </p:nvPr>
        </p:nvSpPr>
        <p:spPr>
          <a:xfrm>
            <a:off x="1138125" y="1562700"/>
            <a:ext cx="7038900" cy="1760100"/>
          </a:xfrm>
          <a:prstGeom prst="rect">
            <a:avLst/>
          </a:prstGeom>
          <a:solidFill>
            <a:schemeClr val="lt2"/>
          </a:solidFill>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None/>
            </a:pPr>
            <a:r>
              <a:rPr lang="en" sz="1200">
                <a:solidFill>
                  <a:schemeClr val="accent1"/>
                </a:solidFill>
              </a:rPr>
              <a:t>The Team</a:t>
            </a:r>
            <a:endParaRPr sz="1200">
              <a:solidFill>
                <a:schemeClr val="accent1"/>
              </a:solidFill>
            </a:endParaRPr>
          </a:p>
          <a:p>
            <a:pPr indent="0" lvl="0" marL="0" rtl="0" algn="l">
              <a:lnSpc>
                <a:spcPct val="100000"/>
              </a:lnSpc>
              <a:spcBef>
                <a:spcPts val="0"/>
              </a:spcBef>
              <a:spcAft>
                <a:spcPts val="0"/>
              </a:spcAft>
              <a:buNone/>
            </a:pPr>
            <a:r>
              <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Kashyap Bagare - Data manipulator extraordinaire </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Dylan McCullor - Cartography king</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Uma Sivakumar - Lead Skynet programmer</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Richard Ybarra - Editor in chief</a:t>
            </a:r>
            <a:endParaRPr sz="1200">
              <a:solidFill>
                <a:schemeClr val="accent1"/>
              </a:solidFill>
            </a:endParaRPr>
          </a:p>
          <a:p>
            <a:pPr indent="0" lvl="0" marL="0" rtl="0" algn="l">
              <a:lnSpc>
                <a:spcPct val="100000"/>
              </a:lnSpc>
              <a:spcBef>
                <a:spcPts val="0"/>
              </a:spcBef>
              <a:spcAft>
                <a:spcPts val="0"/>
              </a:spcAft>
              <a:buNone/>
            </a:pPr>
            <a:r>
              <a:t/>
            </a:r>
            <a:endParaRPr sz="1200">
              <a:solidFill>
                <a:schemeClr val="accent1"/>
              </a:solidFill>
            </a:endParaRPr>
          </a:p>
          <a:p>
            <a:pPr indent="0" lvl="0" marL="0" rtl="0" algn="l">
              <a:lnSpc>
                <a:spcPct val="100000"/>
              </a:lnSpc>
              <a:spcBef>
                <a:spcPts val="0"/>
              </a:spcBef>
              <a:spcAft>
                <a:spcPts val="0"/>
              </a:spcAft>
              <a:buNone/>
            </a:pPr>
            <a:r>
              <a:t/>
            </a:r>
            <a:endParaRPr sz="1200">
              <a:solidFill>
                <a:schemeClr val="accent1"/>
              </a:solidFill>
            </a:endParaRPr>
          </a:p>
          <a:p>
            <a:pPr indent="0" lvl="0" marL="0" rtl="0" algn="l">
              <a:lnSpc>
                <a:spcPct val="100000"/>
              </a:lnSpc>
              <a:spcBef>
                <a:spcPts val="0"/>
              </a:spcBef>
              <a:spcAft>
                <a:spcPts val="0"/>
              </a:spcAft>
              <a:buNone/>
            </a:pPr>
            <a:r>
              <a:rPr lang="en" sz="1200">
                <a:solidFill>
                  <a:schemeClr val="accent1"/>
                </a:solidFill>
              </a:rPr>
              <a:t>Climate Change</a:t>
            </a:r>
            <a:endParaRPr sz="1200">
              <a:solidFill>
                <a:schemeClr val="accent1"/>
              </a:solidFill>
            </a:endParaRPr>
          </a:p>
          <a:p>
            <a:pPr indent="0" lvl="0" marL="0" rtl="0" algn="l">
              <a:lnSpc>
                <a:spcPct val="100000"/>
              </a:lnSpc>
              <a:spcBef>
                <a:spcPts val="0"/>
              </a:spcBef>
              <a:spcAft>
                <a:spcPts val="0"/>
              </a:spcAft>
              <a:buNone/>
            </a:pPr>
            <a:r>
              <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Melting sea ice</a:t>
            </a:r>
            <a:endParaRPr sz="1200">
              <a:solidFill>
                <a:schemeClr val="accent1"/>
              </a:solidFill>
            </a:endParaRPr>
          </a:p>
          <a:p>
            <a:pPr indent="-293370" lvl="0" marL="457200" rtl="0" algn="l">
              <a:lnSpc>
                <a:spcPct val="100000"/>
              </a:lnSpc>
              <a:spcBef>
                <a:spcPts val="0"/>
              </a:spcBef>
              <a:spcAft>
                <a:spcPts val="0"/>
              </a:spcAft>
              <a:buClr>
                <a:schemeClr val="accent1"/>
              </a:buClr>
              <a:buSzPct val="100000"/>
              <a:buChar char="●"/>
            </a:pPr>
            <a:r>
              <a:rPr lang="en" sz="1200">
                <a:solidFill>
                  <a:schemeClr val="accent1"/>
                </a:solidFill>
              </a:rPr>
              <a:t>Rising sea levels</a:t>
            </a:r>
            <a:endParaRPr sz="120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5196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Purpose</a:t>
            </a:r>
            <a:endParaRPr b="1">
              <a:solidFill>
                <a:schemeClr val="lt2"/>
              </a:solidFill>
            </a:endParaRPr>
          </a:p>
        </p:txBody>
      </p:sp>
      <p:sp>
        <p:nvSpPr>
          <p:cNvPr id="148" name="Google Shape;148;p15"/>
          <p:cNvSpPr txBox="1"/>
          <p:nvPr>
            <p:ph idx="1" type="body"/>
          </p:nvPr>
        </p:nvSpPr>
        <p:spPr>
          <a:xfrm>
            <a:off x="1297500" y="1567550"/>
            <a:ext cx="7038900" cy="934200"/>
          </a:xfrm>
          <a:prstGeom prst="rect">
            <a:avLst/>
          </a:prstGeom>
          <a:solidFill>
            <a:schemeClr val="lt2"/>
          </a:solidFill>
        </p:spPr>
        <p:txBody>
          <a:bodyPr anchorCtr="0" anchor="t" bIns="91425" lIns="91425" spcFirstLastPara="1" rIns="91425" wrap="square" tIns="91425">
            <a:normAutofit/>
          </a:bodyPr>
          <a:lstStyle/>
          <a:p>
            <a:pPr indent="-311150" lvl="0" marL="457200" rtl="0" algn="l">
              <a:spcBef>
                <a:spcPts val="0"/>
              </a:spcBef>
              <a:spcAft>
                <a:spcPts val="0"/>
              </a:spcAft>
              <a:buClr>
                <a:schemeClr val="accent1"/>
              </a:buClr>
              <a:buSzPts val="1300"/>
              <a:buChar char="●"/>
            </a:pPr>
            <a:r>
              <a:rPr lang="en">
                <a:solidFill>
                  <a:schemeClr val="accent1"/>
                </a:solidFill>
              </a:rPr>
              <a:t>To gather sea level and sea ice data for the purpose of determining the sea level at the point that sea ice extent reaches zero. </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To </a:t>
            </a:r>
            <a:r>
              <a:rPr lang="en">
                <a:solidFill>
                  <a:schemeClr val="accent1"/>
                </a:solidFill>
              </a:rPr>
              <a:t>visualize</a:t>
            </a:r>
            <a:r>
              <a:rPr lang="en">
                <a:solidFill>
                  <a:schemeClr val="accent1"/>
                </a:solidFill>
              </a:rPr>
              <a:t> the impact of rising sea level.</a:t>
            </a:r>
            <a:endParaRPr>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5298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Data Collection </a:t>
            </a:r>
            <a:endParaRPr b="1">
              <a:solidFill>
                <a:schemeClr val="lt2"/>
              </a:solidFill>
            </a:endParaRPr>
          </a:p>
        </p:txBody>
      </p:sp>
      <p:sp>
        <p:nvSpPr>
          <p:cNvPr id="154" name="Google Shape;154;p16"/>
          <p:cNvSpPr txBox="1"/>
          <p:nvPr>
            <p:ph idx="1" type="body"/>
          </p:nvPr>
        </p:nvSpPr>
        <p:spPr>
          <a:xfrm>
            <a:off x="1164800" y="1524050"/>
            <a:ext cx="7038900" cy="1823400"/>
          </a:xfrm>
          <a:prstGeom prst="rect">
            <a:avLst/>
          </a:prstGeom>
          <a:solidFill>
            <a:schemeClr val="lt2"/>
          </a:solidFill>
        </p:spPr>
        <p:txBody>
          <a:bodyPr anchorCtr="0" anchor="t" bIns="91425" lIns="91425" spcFirstLastPara="1" rIns="91425" wrap="square" tIns="91425">
            <a:normAutofit fontScale="85000" lnSpcReduction="20000"/>
          </a:bodyPr>
          <a:lstStyle/>
          <a:p>
            <a:pPr indent="-309562" lvl="0" marL="457200" rtl="0" algn="l">
              <a:spcBef>
                <a:spcPts val="0"/>
              </a:spcBef>
              <a:spcAft>
                <a:spcPts val="0"/>
              </a:spcAft>
              <a:buClr>
                <a:schemeClr val="accent1"/>
              </a:buClr>
              <a:buSzPct val="100000"/>
              <a:buChar char="●"/>
            </a:pPr>
            <a:r>
              <a:rPr lang="en" sz="1500">
                <a:solidFill>
                  <a:schemeClr val="accent1"/>
                </a:solidFill>
              </a:rPr>
              <a:t>Kaggle </a:t>
            </a:r>
            <a:endParaRPr sz="15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Global Sea Level Data</a:t>
            </a:r>
            <a:endParaRPr sz="13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Sea Ice Extent Data</a:t>
            </a:r>
            <a:endParaRPr sz="1300">
              <a:solidFill>
                <a:schemeClr val="accent1"/>
              </a:solidFill>
            </a:endParaRPr>
          </a:p>
          <a:p>
            <a:pPr indent="-309562" lvl="0" marL="457200" rtl="0" algn="l">
              <a:spcBef>
                <a:spcPts val="0"/>
              </a:spcBef>
              <a:spcAft>
                <a:spcPts val="0"/>
              </a:spcAft>
              <a:buClr>
                <a:schemeClr val="accent1"/>
              </a:buClr>
              <a:buSzPct val="100000"/>
              <a:buChar char="●"/>
            </a:pPr>
            <a:r>
              <a:rPr lang="en" sz="1500">
                <a:solidFill>
                  <a:schemeClr val="accent1"/>
                </a:solidFill>
              </a:rPr>
              <a:t>Global Sea Level</a:t>
            </a:r>
            <a:endParaRPr sz="15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Total Weighted Observations </a:t>
            </a:r>
            <a:endParaRPr sz="13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Global Mean Sea Level (Glacial Isostatic Adjustment)</a:t>
            </a:r>
            <a:endParaRPr sz="1300">
              <a:solidFill>
                <a:schemeClr val="accent1"/>
              </a:solidFill>
            </a:endParaRPr>
          </a:p>
          <a:p>
            <a:pPr indent="-309562" lvl="0" marL="457200" rtl="0" algn="l">
              <a:spcBef>
                <a:spcPts val="0"/>
              </a:spcBef>
              <a:spcAft>
                <a:spcPts val="0"/>
              </a:spcAft>
              <a:buClr>
                <a:schemeClr val="accent1"/>
              </a:buClr>
              <a:buSzPct val="100000"/>
              <a:buChar char="●"/>
            </a:pPr>
            <a:r>
              <a:rPr lang="en" sz="1500">
                <a:solidFill>
                  <a:schemeClr val="accent1"/>
                </a:solidFill>
              </a:rPr>
              <a:t>Sea Ice Extent </a:t>
            </a:r>
            <a:endParaRPr sz="15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Hemisphere</a:t>
            </a:r>
            <a:endParaRPr sz="1300">
              <a:solidFill>
                <a:schemeClr val="accent1"/>
              </a:solidFill>
            </a:endParaRPr>
          </a:p>
          <a:p>
            <a:pPr indent="-298767" lvl="1" marL="914400" rtl="0" algn="l">
              <a:spcBef>
                <a:spcPts val="0"/>
              </a:spcBef>
              <a:spcAft>
                <a:spcPts val="0"/>
              </a:spcAft>
              <a:buClr>
                <a:schemeClr val="accent1"/>
              </a:buClr>
              <a:buSzPct val="100000"/>
              <a:buChar char="○"/>
            </a:pPr>
            <a:r>
              <a:rPr lang="en" sz="1300">
                <a:solidFill>
                  <a:schemeClr val="accent1"/>
                </a:solidFill>
              </a:rPr>
              <a:t>Extent</a:t>
            </a:r>
            <a:endParaRPr>
              <a:solidFill>
                <a:schemeClr val="accen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4941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Database Structure and Cleaning</a:t>
            </a:r>
            <a:endParaRPr b="1">
              <a:solidFill>
                <a:schemeClr val="lt2"/>
              </a:solidFill>
            </a:endParaRPr>
          </a:p>
        </p:txBody>
      </p:sp>
      <p:sp>
        <p:nvSpPr>
          <p:cNvPr id="160" name="Google Shape;160;p17"/>
          <p:cNvSpPr txBox="1"/>
          <p:nvPr>
            <p:ph idx="1" type="body"/>
          </p:nvPr>
        </p:nvSpPr>
        <p:spPr>
          <a:xfrm>
            <a:off x="1297500" y="1369100"/>
            <a:ext cx="7038900" cy="1019100"/>
          </a:xfrm>
          <a:prstGeom prst="rect">
            <a:avLst/>
          </a:prstGeom>
          <a:solidFill>
            <a:schemeClr val="lt2"/>
          </a:solidFill>
        </p:spPr>
        <p:txBody>
          <a:bodyPr anchorCtr="0" anchor="t" bIns="91425" lIns="91425" spcFirstLastPara="1" rIns="91425" wrap="square" tIns="91425">
            <a:normAutofit fontScale="55000" lnSpcReduction="20000"/>
          </a:bodyPr>
          <a:lstStyle/>
          <a:p>
            <a:pPr indent="-341264" lvl="0" marL="457200" rtl="0" algn="l">
              <a:spcBef>
                <a:spcPts val="0"/>
              </a:spcBef>
              <a:spcAft>
                <a:spcPts val="0"/>
              </a:spcAft>
              <a:buClr>
                <a:schemeClr val="accent1"/>
              </a:buClr>
              <a:buSzPct val="100000"/>
              <a:buChar char="●"/>
            </a:pPr>
            <a:r>
              <a:rPr lang="en" sz="3225">
                <a:solidFill>
                  <a:schemeClr val="accent1"/>
                </a:solidFill>
              </a:rPr>
              <a:t>PostGreSQL</a:t>
            </a:r>
            <a:endParaRPr sz="3225">
              <a:solidFill>
                <a:schemeClr val="accent1"/>
              </a:solidFill>
            </a:endParaRPr>
          </a:p>
          <a:p>
            <a:pPr indent="-341264" lvl="0" marL="457200" rtl="0" algn="l">
              <a:spcBef>
                <a:spcPts val="0"/>
              </a:spcBef>
              <a:spcAft>
                <a:spcPts val="0"/>
              </a:spcAft>
              <a:buClr>
                <a:schemeClr val="accent1"/>
              </a:buClr>
              <a:buSzPct val="100000"/>
              <a:buChar char="●"/>
            </a:pPr>
            <a:r>
              <a:rPr lang="en" sz="3225">
                <a:solidFill>
                  <a:schemeClr val="accent1"/>
                </a:solidFill>
              </a:rPr>
              <a:t>Merged on Year column </a:t>
            </a:r>
            <a:endParaRPr sz="3225">
              <a:solidFill>
                <a:schemeClr val="accent1"/>
              </a:solidFill>
            </a:endParaRPr>
          </a:p>
          <a:p>
            <a:pPr indent="-341264" lvl="0" marL="457200" rtl="0" algn="l">
              <a:spcBef>
                <a:spcPts val="0"/>
              </a:spcBef>
              <a:spcAft>
                <a:spcPts val="0"/>
              </a:spcAft>
              <a:buClr>
                <a:schemeClr val="accent1"/>
              </a:buClr>
              <a:buSzPct val="100000"/>
              <a:buChar char="●"/>
            </a:pPr>
            <a:r>
              <a:rPr lang="en" sz="3225">
                <a:solidFill>
                  <a:schemeClr val="accent1"/>
                </a:solidFill>
              </a:rPr>
              <a:t>Averaged extent and gmsl_gia data</a:t>
            </a:r>
            <a:endParaRPr sz="1500">
              <a:solidFill>
                <a:schemeClr val="accent1"/>
              </a:solidFill>
            </a:endParaRPr>
          </a:p>
        </p:txBody>
      </p:sp>
      <p:pic>
        <p:nvPicPr>
          <p:cNvPr id="161" name="Google Shape;161;p17"/>
          <p:cNvPicPr preferRelativeResize="0"/>
          <p:nvPr/>
        </p:nvPicPr>
        <p:blipFill>
          <a:blip r:embed="rId4">
            <a:alphaModFix/>
          </a:blip>
          <a:stretch>
            <a:fillRect/>
          </a:stretch>
        </p:blipFill>
        <p:spPr>
          <a:xfrm>
            <a:off x="844113" y="2935175"/>
            <a:ext cx="7455775" cy="1543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18"/>
          <p:cNvSpPr/>
          <p:nvPr/>
        </p:nvSpPr>
        <p:spPr>
          <a:xfrm>
            <a:off x="3086100" y="1335775"/>
            <a:ext cx="491400" cy="429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txBox="1"/>
          <p:nvPr>
            <p:ph type="title"/>
          </p:nvPr>
        </p:nvSpPr>
        <p:spPr>
          <a:xfrm>
            <a:off x="1297500" y="393750"/>
            <a:ext cx="7038900" cy="4992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2"/>
                </a:solidFill>
              </a:rPr>
              <a:t>Machine Learning Structure</a:t>
            </a:r>
            <a:endParaRPr b="1">
              <a:solidFill>
                <a:schemeClr val="lt2"/>
              </a:solidFill>
            </a:endParaRPr>
          </a:p>
        </p:txBody>
      </p:sp>
      <p:pic>
        <p:nvPicPr>
          <p:cNvPr id="168" name="Google Shape;168;p18"/>
          <p:cNvPicPr preferRelativeResize="0"/>
          <p:nvPr/>
        </p:nvPicPr>
        <p:blipFill>
          <a:blip r:embed="rId4">
            <a:alphaModFix/>
          </a:blip>
          <a:stretch>
            <a:fillRect/>
          </a:stretch>
        </p:blipFill>
        <p:spPr>
          <a:xfrm>
            <a:off x="152400" y="1183875"/>
            <a:ext cx="3767555" cy="3530850"/>
          </a:xfrm>
          <a:prstGeom prst="rect">
            <a:avLst/>
          </a:prstGeom>
          <a:noFill/>
          <a:ln>
            <a:noFill/>
          </a:ln>
        </p:spPr>
      </p:pic>
      <p:sp>
        <p:nvSpPr>
          <p:cNvPr id="169" name="Google Shape;169;p18"/>
          <p:cNvSpPr txBox="1"/>
          <p:nvPr/>
        </p:nvSpPr>
        <p:spPr>
          <a:xfrm>
            <a:off x="4667525" y="1183875"/>
            <a:ext cx="38691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Lato"/>
                <a:ea typeface="Lato"/>
                <a:cs typeface="Lato"/>
                <a:sym typeface="Lato"/>
              </a:rPr>
              <a:t> </a:t>
            </a:r>
            <a:r>
              <a:rPr lang="en" sz="1200">
                <a:solidFill>
                  <a:schemeClr val="accent1"/>
                </a:solidFill>
                <a:latin typeface="Lato"/>
                <a:ea typeface="Lato"/>
                <a:cs typeface="Lato"/>
                <a:sym typeface="Lato"/>
              </a:rPr>
              <a:t>Scatter plot indicated   a  linear  relationship  between  north_extent and gmsl_gia   </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200">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We had two main variables only  hence we chose a </a:t>
            </a:r>
            <a:r>
              <a:rPr b="1" lang="en" sz="1200">
                <a:solidFill>
                  <a:schemeClr val="accent1"/>
                </a:solidFill>
                <a:latin typeface="Lato"/>
                <a:ea typeface="Lato"/>
                <a:cs typeface="Lato"/>
                <a:sym typeface="Lato"/>
              </a:rPr>
              <a:t>simple linear regression model </a:t>
            </a:r>
            <a:endParaRPr b="1" sz="1200">
              <a:solidFill>
                <a:schemeClr val="accent1"/>
              </a:solidFill>
              <a:latin typeface="Lato"/>
              <a:ea typeface="Lato"/>
              <a:cs typeface="Lato"/>
              <a:sym typeface="Lato"/>
            </a:endParaRPr>
          </a:p>
          <a:p>
            <a:pPr indent="0" lvl="0" marL="0" rtl="0" algn="l">
              <a:spcBef>
                <a:spcPts val="0"/>
              </a:spcBef>
              <a:spcAft>
                <a:spcPts val="0"/>
              </a:spcAft>
              <a:buNone/>
            </a:pPr>
            <a:r>
              <a:t/>
            </a:r>
            <a:endParaRPr b="1" sz="1200">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An outlier in the data was </a:t>
            </a:r>
            <a:r>
              <a:rPr lang="en" sz="1200">
                <a:solidFill>
                  <a:schemeClr val="accent1"/>
                </a:solidFill>
                <a:latin typeface="Lato"/>
                <a:ea typeface="Lato"/>
                <a:cs typeface="Lato"/>
                <a:sym typeface="Lato"/>
              </a:rPr>
              <a:t>meddling</a:t>
            </a:r>
            <a:r>
              <a:rPr lang="en" sz="1200">
                <a:solidFill>
                  <a:schemeClr val="accent1"/>
                </a:solidFill>
                <a:latin typeface="Lato"/>
                <a:ea typeface="Lato"/>
                <a:cs typeface="Lato"/>
                <a:sym typeface="Lato"/>
              </a:rPr>
              <a:t> with our model results and needed to be taken care of </a:t>
            </a:r>
            <a:endParaRPr sz="1200">
              <a:solidFill>
                <a:schemeClr val="accent1"/>
              </a:solidFill>
              <a:latin typeface="Lato"/>
              <a:ea typeface="Lato"/>
              <a:cs typeface="Lato"/>
              <a:sym typeface="Lato"/>
            </a:endParaRPr>
          </a:p>
          <a:p>
            <a:pPr indent="0" lvl="0" marL="0" rtl="0" algn="l">
              <a:spcBef>
                <a:spcPts val="0"/>
              </a:spcBef>
              <a:spcAft>
                <a:spcPts val="0"/>
              </a:spcAft>
              <a:buNone/>
            </a:pPr>
            <a:r>
              <a:t/>
            </a:r>
            <a:endParaRPr sz="1200">
              <a:solidFill>
                <a:schemeClr val="accent1"/>
              </a:solidFill>
              <a:latin typeface="Lato"/>
              <a:ea typeface="Lato"/>
              <a:cs typeface="Lato"/>
              <a:sym typeface="Lato"/>
            </a:endParaRPr>
          </a:p>
          <a:p>
            <a:pPr indent="0" lvl="0" marL="0" rtl="0" algn="l">
              <a:spcBef>
                <a:spcPts val="0"/>
              </a:spcBef>
              <a:spcAft>
                <a:spcPts val="0"/>
              </a:spcAft>
              <a:buNone/>
            </a:pPr>
            <a:r>
              <a:rPr lang="en" sz="1200">
                <a:solidFill>
                  <a:schemeClr val="accent1"/>
                </a:solidFill>
                <a:latin typeface="Lato"/>
                <a:ea typeface="Lato"/>
                <a:cs typeface="Lato"/>
                <a:sym typeface="Lato"/>
              </a:rPr>
              <a:t>We created two models </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accent1"/>
              </a:buClr>
              <a:buSzPts val="1200"/>
              <a:buFont typeface="Lato"/>
              <a:buChar char="-"/>
            </a:pPr>
            <a:r>
              <a:rPr lang="en" sz="1200">
                <a:solidFill>
                  <a:schemeClr val="accent1"/>
                </a:solidFill>
                <a:latin typeface="Lato"/>
                <a:ea typeface="Lato"/>
                <a:cs typeface="Lato"/>
                <a:sym typeface="Lato"/>
              </a:rPr>
              <a:t>One using  R </a:t>
            </a:r>
            <a:endParaRPr sz="1200">
              <a:solidFill>
                <a:schemeClr val="accent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accent1"/>
                </a:solidFill>
                <a:latin typeface="Lato"/>
                <a:ea typeface="Lato"/>
                <a:cs typeface="Lato"/>
                <a:sym typeface="Lato"/>
              </a:rPr>
              <a:t>Another using  Python</a:t>
            </a:r>
            <a:r>
              <a:rPr lang="en" sz="1200">
                <a:solidFill>
                  <a:schemeClr val="dk1"/>
                </a:solidFill>
                <a:latin typeface="Lato"/>
                <a:ea typeface="Lato"/>
                <a:cs typeface="Lato"/>
                <a:sym typeface="Lato"/>
              </a:rPr>
              <a:t> </a:t>
            </a:r>
            <a:endParaRPr b="1">
              <a:solidFill>
                <a:schemeClr val="dk1"/>
              </a:solidFill>
              <a:latin typeface="Lato"/>
              <a:ea typeface="Lato"/>
              <a:cs typeface="Lato"/>
              <a:sym typeface="Lato"/>
            </a:endParaRPr>
          </a:p>
        </p:txBody>
      </p:sp>
      <p:sp>
        <p:nvSpPr>
          <p:cNvPr id="170" name="Google Shape;170;p18"/>
          <p:cNvSpPr/>
          <p:nvPr/>
        </p:nvSpPr>
        <p:spPr>
          <a:xfrm>
            <a:off x="3086200" y="1397200"/>
            <a:ext cx="399000" cy="368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5196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1"/>
                </a:solidFill>
              </a:rPr>
              <a:t>Machine Learning Results</a:t>
            </a:r>
            <a:endParaRPr b="1">
              <a:solidFill>
                <a:schemeClr val="dk1"/>
              </a:solidFill>
            </a:endParaRPr>
          </a:p>
        </p:txBody>
      </p:sp>
      <p:sp>
        <p:nvSpPr>
          <p:cNvPr id="176" name="Google Shape;176;p19"/>
          <p:cNvSpPr txBox="1"/>
          <p:nvPr>
            <p:ph idx="1" type="body"/>
          </p:nvPr>
        </p:nvSpPr>
        <p:spPr>
          <a:xfrm>
            <a:off x="5174200" y="1307850"/>
            <a:ext cx="3884700" cy="2406900"/>
          </a:xfrm>
          <a:prstGeom prst="rect">
            <a:avLst/>
          </a:prstGeom>
          <a:solidFill>
            <a:schemeClr val="lt2"/>
          </a:solidFill>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solidFill>
                  <a:schemeClr val="dk1"/>
                </a:solidFill>
              </a:rPr>
              <a:t>The Intercept  is 459.262  </a:t>
            </a:r>
            <a:endParaRPr>
              <a:solidFill>
                <a:schemeClr val="dk1"/>
              </a:solidFill>
            </a:endParaRPr>
          </a:p>
          <a:p>
            <a:pPr indent="0" lvl="0" marL="0" rtl="0" algn="l">
              <a:spcBef>
                <a:spcPts val="1200"/>
              </a:spcBef>
              <a:spcAft>
                <a:spcPts val="0"/>
              </a:spcAft>
              <a:buNone/>
            </a:pPr>
            <a:r>
              <a:rPr lang="en">
                <a:solidFill>
                  <a:schemeClr val="dk1"/>
                </a:solidFill>
              </a:rPr>
              <a:t>The P value is  &lt; .0001 which is  much less than 0.05 hence we reject our null hypothesis  </a:t>
            </a:r>
            <a:endParaRPr>
              <a:solidFill>
                <a:schemeClr val="dk1"/>
              </a:solidFill>
            </a:endParaRPr>
          </a:p>
          <a:p>
            <a:pPr indent="0" lvl="0" marL="0" rtl="0" algn="l">
              <a:spcBef>
                <a:spcPts val="1200"/>
              </a:spcBef>
              <a:spcAft>
                <a:spcPts val="0"/>
              </a:spcAft>
              <a:buNone/>
            </a:pPr>
            <a:r>
              <a:rPr lang="en">
                <a:solidFill>
                  <a:schemeClr val="dk1"/>
                </a:solidFill>
              </a:rPr>
              <a:t>A coefficient of -41.112 is indicates the direction of  the relationship between variables. In our case it is negative</a:t>
            </a:r>
            <a:endParaRPr>
              <a:solidFill>
                <a:schemeClr val="dk1"/>
              </a:solidFill>
            </a:endParaRPr>
          </a:p>
          <a:p>
            <a:pPr indent="0" lvl="0" marL="0" rtl="0" algn="l">
              <a:spcBef>
                <a:spcPts val="1200"/>
              </a:spcBef>
              <a:spcAft>
                <a:spcPts val="0"/>
              </a:spcAft>
              <a:buNone/>
            </a:pPr>
            <a:r>
              <a:rPr lang="en">
                <a:solidFill>
                  <a:schemeClr val="dk1"/>
                </a:solidFill>
              </a:rPr>
              <a:t>R-Squared -  0.8375   indicates that our model is a good fit  </a:t>
            </a:r>
            <a:endParaRPr>
              <a:solidFill>
                <a:schemeClr val="dk1"/>
              </a:solidFill>
            </a:endParaRPr>
          </a:p>
          <a:p>
            <a:pPr indent="0" lvl="0" marL="0" rtl="0" algn="l">
              <a:spcBef>
                <a:spcPts val="1200"/>
              </a:spcBef>
              <a:spcAft>
                <a:spcPts val="1200"/>
              </a:spcAft>
              <a:buNone/>
            </a:pPr>
            <a:r>
              <a:rPr lang="en">
                <a:solidFill>
                  <a:schemeClr val="dk1"/>
                </a:solidFill>
              </a:rPr>
              <a:t>F-Statistic  - 123.7  is far greater than 1 so we can say that  there is a relationship between predictor and response variable</a:t>
            </a:r>
            <a:endParaRPr>
              <a:solidFill>
                <a:schemeClr val="dk1"/>
              </a:solidFill>
            </a:endParaRPr>
          </a:p>
        </p:txBody>
      </p:sp>
      <p:pic>
        <p:nvPicPr>
          <p:cNvPr id="177" name="Google Shape;177;p19"/>
          <p:cNvPicPr preferRelativeResize="0"/>
          <p:nvPr/>
        </p:nvPicPr>
        <p:blipFill>
          <a:blip r:embed="rId4">
            <a:alphaModFix/>
          </a:blip>
          <a:stretch>
            <a:fillRect/>
          </a:stretch>
        </p:blipFill>
        <p:spPr>
          <a:xfrm>
            <a:off x="152400" y="1307850"/>
            <a:ext cx="4685926" cy="3555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p20"/>
          <p:cNvSpPr txBox="1"/>
          <p:nvPr>
            <p:ph type="title"/>
          </p:nvPr>
        </p:nvSpPr>
        <p:spPr>
          <a:xfrm>
            <a:off x="1297500" y="393750"/>
            <a:ext cx="7038900" cy="585900"/>
          </a:xfrm>
          <a:prstGeom prst="rect">
            <a:avLst/>
          </a:prstGeom>
          <a:solidFill>
            <a:schemeClr val="accent1"/>
          </a:solidFill>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Mapping it out</a:t>
            </a:r>
            <a:endParaRPr b="1">
              <a:solidFill>
                <a:schemeClr val="dk1"/>
              </a:solidFill>
            </a:endParaRPr>
          </a:p>
        </p:txBody>
      </p:sp>
      <p:sp>
        <p:nvSpPr>
          <p:cNvPr id="183" name="Google Shape;183;p20"/>
          <p:cNvSpPr txBox="1"/>
          <p:nvPr>
            <p:ph idx="1" type="body"/>
          </p:nvPr>
        </p:nvSpPr>
        <p:spPr>
          <a:xfrm>
            <a:off x="1297500" y="1567550"/>
            <a:ext cx="7038900" cy="1636800"/>
          </a:xfrm>
          <a:prstGeom prst="rect">
            <a:avLst/>
          </a:prstGeom>
          <a:solidFill>
            <a:schemeClr val="lt2"/>
          </a:solidFill>
        </p:spPr>
        <p:txBody>
          <a:bodyPr anchorCtr="0" anchor="t"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lang="en">
                <a:solidFill>
                  <a:schemeClr val="dk1"/>
                </a:solidFill>
              </a:rPr>
              <a:t>Maps were created using the Mapbox API, NOAA’s Vdatum API and Pillow Image library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Our linear regression Model determined that the sea level at the point of 0 Arctic sea ice would be about 0.4 meters above what it is today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Areas below this new sea level were mapped in red.</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Using the high tide of each area, we were able to determine flood risk zones, which are mapped in orange</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1"/>
          <p:cNvSpPr txBox="1"/>
          <p:nvPr>
            <p:ph type="title"/>
          </p:nvPr>
        </p:nvSpPr>
        <p:spPr>
          <a:xfrm>
            <a:off x="1297500" y="393750"/>
            <a:ext cx="7038900" cy="509400"/>
          </a:xfrm>
          <a:prstGeom prst="rect">
            <a:avLst/>
          </a:prstGeom>
          <a:solidFill>
            <a:schemeClr val="accent1"/>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2"/>
                </a:solidFill>
              </a:rPr>
              <a:t>New York</a:t>
            </a:r>
            <a:endParaRPr b="1">
              <a:solidFill>
                <a:schemeClr val="lt2"/>
              </a:solidFill>
            </a:endParaRPr>
          </a:p>
        </p:txBody>
      </p:sp>
      <p:pic>
        <p:nvPicPr>
          <p:cNvPr id="189" name="Google Shape;189;p21"/>
          <p:cNvPicPr preferRelativeResize="0"/>
          <p:nvPr/>
        </p:nvPicPr>
        <p:blipFill>
          <a:blip r:embed="rId3">
            <a:alphaModFix/>
          </a:blip>
          <a:stretch>
            <a:fillRect/>
          </a:stretch>
        </p:blipFill>
        <p:spPr>
          <a:xfrm>
            <a:off x="3166675" y="1043850"/>
            <a:ext cx="3705252" cy="3705252"/>
          </a:xfrm>
          <a:prstGeom prst="rect">
            <a:avLst/>
          </a:prstGeom>
          <a:noFill/>
          <a:ln>
            <a:noFill/>
          </a:ln>
        </p:spPr>
      </p:pic>
      <p:pic>
        <p:nvPicPr>
          <p:cNvPr id="190" name="Google Shape;190;p21"/>
          <p:cNvPicPr preferRelativeResize="0"/>
          <p:nvPr/>
        </p:nvPicPr>
        <p:blipFill>
          <a:blip r:embed="rId4">
            <a:alphaModFix/>
          </a:blip>
          <a:stretch>
            <a:fillRect/>
          </a:stretch>
        </p:blipFill>
        <p:spPr>
          <a:xfrm>
            <a:off x="845450" y="2406975"/>
            <a:ext cx="1292100" cy="1559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